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84" r:id="rId4"/>
  </p:sldMasterIdLst>
  <p:notesMasterIdLst>
    <p:notesMasterId r:id="rId16"/>
  </p:notesMasterIdLst>
  <p:handoutMasterIdLst>
    <p:handoutMasterId r:id="rId17"/>
  </p:handoutMasterIdLst>
  <p:sldIdLst>
    <p:sldId id="256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83707" autoAdjust="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8" d="100"/>
          <a:sy n="58" d="100"/>
        </p:scale>
        <p:origin x="2965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00B7FD6-6B50-4C58-994F-82DC6214278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CC7F2D-6B16-4B88-A4F8-ABD5316B473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51DC69-60C3-4CF7-A135-6E702ECCE0F0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4CEF1E-1ACC-48D0-92B3-CB3D4FED50A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F188B4-83B8-4C82-AFAC-DC1E415458F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A9FFBD-F123-4881-BC93-591827BC61E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6215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E3EC7B-6C72-4FBB-87DF-2BD2CB7DC1E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62A795-6F94-4A96-B820-B9038480D04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6495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 your classroom colors different than what you see in this template? That’s OK! Click on Design -&gt; Variants (the down arrow) -&gt; Pick the color scheme that works for you!</a:t>
            </a:r>
          </a:p>
          <a:p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Feel free to change any “You will…” and “I will…” statements to ensure they align with your classroom procedures and rules!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A795-6F94-4A96-B820-B9038480D048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546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6785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284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7076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525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8006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5270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20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5246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5071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7245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219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10/6/2023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7619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1F489-B701-4C74-9747-27C8656A89C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Rockwell" panose="02060603020205020403" pitchFamily="18" charset="0"/>
              </a:rPr>
              <a:t>Meadowcroft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699F35-1401-4ECD-9F96-7017DB9FA1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From September 2024</a:t>
            </a:r>
          </a:p>
        </p:txBody>
      </p:sp>
    </p:spTree>
    <p:extLst>
      <p:ext uri="{BB962C8B-B14F-4D97-AF65-F5344CB8AC3E}">
        <p14:creationId xmlns:p14="http://schemas.microsoft.com/office/powerpoint/2010/main" val="6169067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0144" y="231140"/>
            <a:ext cx="9875520" cy="135636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Welcome from Mrs Underwood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5414675"/>
              </p:ext>
            </p:extLst>
          </p:nvPr>
        </p:nvGraphicFramePr>
        <p:xfrm>
          <a:off x="1140144" y="1587499"/>
          <a:ext cx="9872664" cy="26745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72664">
                  <a:extLst>
                    <a:ext uri="{9D8B030D-6E8A-4147-A177-3AD203B41FA5}">
                      <a16:colId xmlns:a16="http://schemas.microsoft.com/office/drawing/2014/main" val="743422230"/>
                    </a:ext>
                  </a:extLst>
                </a:gridCol>
              </a:tblGrid>
              <a:tr h="581613">
                <a:tc>
                  <a:txBody>
                    <a:bodyPr/>
                    <a:lstStyle/>
                    <a:p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 little bit more about my background…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822786"/>
                  </a:ext>
                </a:extLst>
              </a:tr>
              <a:tr h="1991826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Teaching for over 30 years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Experience in Key Stage 2 &amp; some secondary teaching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Established Head Teacher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Ofsted</a:t>
                      </a: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Inspector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Excellent support from the team!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47393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4077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766" y="244867"/>
            <a:ext cx="9875520" cy="135636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Where Are We Up To?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0784642"/>
              </p:ext>
            </p:extLst>
          </p:nvPr>
        </p:nvGraphicFramePr>
        <p:xfrm>
          <a:off x="1159668" y="1601227"/>
          <a:ext cx="6558204" cy="47072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58204">
                  <a:extLst>
                    <a:ext uri="{9D8B030D-6E8A-4147-A177-3AD203B41FA5}">
                      <a16:colId xmlns:a16="http://schemas.microsoft.com/office/drawing/2014/main" val="743422230"/>
                    </a:ext>
                  </a:extLst>
                </a:gridCol>
              </a:tblGrid>
              <a:tr h="516487">
                <a:tc>
                  <a:txBody>
                    <a:bodyPr/>
                    <a:lstStyle/>
                    <a:p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822786"/>
                  </a:ext>
                </a:extLst>
              </a:tr>
              <a:tr h="4190806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 Department for Education have approved Surrey’s proposal to make Meadowcroft an all through primary school from September 2024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 School’s Adjudicator has approved Surrey’s admissions variation to remove the link between Meadowcroft &amp; St Ann’s Heath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 planning application for the proposed building has been submitted to Surrey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4739329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27E21F94-A84A-4CB7-A80E-7174FB0439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74" r="1874"/>
          <a:stretch/>
        </p:blipFill>
        <p:spPr>
          <a:xfrm rot="16200000">
            <a:off x="7045701" y="2381936"/>
            <a:ext cx="4707293" cy="3145876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942404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766" y="244867"/>
            <a:ext cx="9875520" cy="135636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What Does That All Mean?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6706286"/>
              </p:ext>
            </p:extLst>
          </p:nvPr>
        </p:nvGraphicFramePr>
        <p:xfrm>
          <a:off x="1159668" y="1601227"/>
          <a:ext cx="9812618" cy="45399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12618">
                  <a:extLst>
                    <a:ext uri="{9D8B030D-6E8A-4147-A177-3AD203B41FA5}">
                      <a16:colId xmlns:a16="http://schemas.microsoft.com/office/drawing/2014/main" val="743422230"/>
                    </a:ext>
                  </a:extLst>
                </a:gridCol>
              </a:tblGrid>
              <a:tr h="389638">
                <a:tc>
                  <a:txBody>
                    <a:bodyPr/>
                    <a:lstStyle/>
                    <a:p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822786"/>
                  </a:ext>
                </a:extLst>
              </a:tr>
              <a:tr h="4057597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 Department for Education have approved Surrey’s proposal to make Meadowcroft an all through primary school from September 2024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en-US" sz="1800" i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We will </a:t>
                      </a:r>
                      <a:r>
                        <a:rPr lang="en-US" sz="1800" b="1" i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definitely</a:t>
                      </a:r>
                      <a:r>
                        <a:rPr lang="en-US" sz="1800" i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have a Year 3 class from September 2024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 School’s Adjudicator has approved Surrey’s admissions variation to remove the link between Meadowcroft &amp; St Ann’s Heath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i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Children from Meadowcroft are no longer guaranteed a place at St Ann’s Heath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 planning application for the proposed building has been submitted to Surrey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en-US" sz="1800" i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Once Surrey County Council Planning Department has approved the application, 	building work will commence!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en-US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47393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2258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766" y="244867"/>
            <a:ext cx="9875520" cy="135636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What Are My Options for Year 3?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106890"/>
              </p:ext>
            </p:extLst>
          </p:nvPr>
        </p:nvGraphicFramePr>
        <p:xfrm>
          <a:off x="1096766" y="1601227"/>
          <a:ext cx="4813384" cy="4435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13384">
                  <a:extLst>
                    <a:ext uri="{9D8B030D-6E8A-4147-A177-3AD203B41FA5}">
                      <a16:colId xmlns:a16="http://schemas.microsoft.com/office/drawing/2014/main" val="743422230"/>
                    </a:ext>
                  </a:extLst>
                </a:gridCol>
              </a:tblGrid>
              <a:tr h="472727">
                <a:tc>
                  <a:txBody>
                    <a:bodyPr/>
                    <a:lstStyle/>
                    <a:p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At the End of Year 2 - July 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822786"/>
                  </a:ext>
                </a:extLst>
              </a:tr>
              <a:tr h="3963142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Your child has a Year 3 place at Meadowcroft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If you want your child to go to a different school, you can apply as you would normally have done from October 2023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If you are offered a place at an alternative school you can accept the place and decide in July whether to send your child to that school or remain at Meadowcroft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en-US" sz="16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en-US" sz="16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4739329"/>
                  </a:ext>
                </a:extLst>
              </a:tr>
            </a:tbl>
          </a:graphicData>
        </a:graphic>
      </p:graphicFrame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3EFD4E9F-0545-469D-8F85-E2B1BD25041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855353"/>
              </p:ext>
            </p:extLst>
          </p:nvPr>
        </p:nvGraphicFramePr>
        <p:xfrm>
          <a:off x="6096000" y="1601227"/>
          <a:ext cx="4813384" cy="4435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13384">
                  <a:extLst>
                    <a:ext uri="{9D8B030D-6E8A-4147-A177-3AD203B41FA5}">
                      <a16:colId xmlns:a16="http://schemas.microsoft.com/office/drawing/2014/main" val="743422230"/>
                    </a:ext>
                  </a:extLst>
                </a:gridCol>
              </a:tblGrid>
              <a:tr h="472727">
                <a:tc>
                  <a:txBody>
                    <a:bodyPr/>
                    <a:lstStyle/>
                    <a:p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Things You Need to Know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822786"/>
                  </a:ext>
                </a:extLst>
              </a:tr>
              <a:tr h="3963142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Primary School Applications Open – </a:t>
                      </a:r>
                      <a:br>
                        <a:rPr lang="en-US" sz="16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6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 October 2023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Deadline for Primary Applications – </a:t>
                      </a:r>
                      <a:br>
                        <a:rPr lang="en-US" sz="16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6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 January 2024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You only need to apply if you want your child to attend a different school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 Ann’s Heath will not have capacity to accept all 30 Year 2 children from Meadowcroft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en-US" sz="16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47393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04362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766" y="244867"/>
            <a:ext cx="9875520" cy="135636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The Building Work</a:t>
            </a:r>
          </a:p>
        </p:txBody>
      </p:sp>
      <p:pic>
        <p:nvPicPr>
          <p:cNvPr id="5" name="Graphic 4" descr="Footprints">
            <a:extLst>
              <a:ext uri="{FF2B5EF4-FFF2-40B4-BE49-F238E27FC236}">
                <a16:creationId xmlns:a16="http://schemas.microsoft.com/office/drawing/2014/main" id="{5DF9218C-81FD-4DF0-92B2-C386681A69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80834" y="465847"/>
            <a:ext cx="914400" cy="914400"/>
          </a:xfrm>
          <a:prstGeom prst="rect">
            <a:avLst/>
          </a:prstGeom>
        </p:spPr>
      </p:pic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6984846"/>
              </p:ext>
            </p:extLst>
          </p:nvPr>
        </p:nvGraphicFramePr>
        <p:xfrm>
          <a:off x="1159668" y="1601227"/>
          <a:ext cx="9812618" cy="46416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12618">
                  <a:extLst>
                    <a:ext uri="{9D8B030D-6E8A-4147-A177-3AD203B41FA5}">
                      <a16:colId xmlns:a16="http://schemas.microsoft.com/office/drawing/2014/main" val="743422230"/>
                    </a:ext>
                  </a:extLst>
                </a:gridCol>
              </a:tblGrid>
              <a:tr h="472727">
                <a:tc>
                  <a:txBody>
                    <a:bodyPr/>
                    <a:lstStyle/>
                    <a:p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April 2024 – December 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822786"/>
                  </a:ext>
                </a:extLst>
              </a:tr>
              <a:tr h="3963142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24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We anticipate work will begin in April 2024 and will start with the demolition of part of the Caretaker’s Bungalow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24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Contractors will extend the Hall and make refurbishments to the existing building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24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Demolition of the remaining parts of the bungalow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24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Build new Key Stage 2 block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24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Works to front of site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47393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0730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766" y="244867"/>
            <a:ext cx="9875520" cy="135636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Logistics!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9173970"/>
              </p:ext>
            </p:extLst>
          </p:nvPr>
        </p:nvGraphicFramePr>
        <p:xfrm>
          <a:off x="1156812" y="1388303"/>
          <a:ext cx="6812730" cy="4435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6365">
                  <a:extLst>
                    <a:ext uri="{9D8B030D-6E8A-4147-A177-3AD203B41FA5}">
                      <a16:colId xmlns:a16="http://schemas.microsoft.com/office/drawing/2014/main" val="743422230"/>
                    </a:ext>
                  </a:extLst>
                </a:gridCol>
                <a:gridCol w="3406365">
                  <a:extLst>
                    <a:ext uri="{9D8B030D-6E8A-4147-A177-3AD203B41FA5}">
                      <a16:colId xmlns:a16="http://schemas.microsoft.com/office/drawing/2014/main" val="777156215"/>
                    </a:ext>
                  </a:extLst>
                </a:gridCol>
              </a:tblGrid>
              <a:tr h="472727">
                <a:tc>
                  <a:txBody>
                    <a:bodyPr/>
                    <a:lstStyle/>
                    <a:p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Before…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During…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822786"/>
                  </a:ext>
                </a:extLst>
              </a:tr>
              <a:tr h="3963142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There will be lots to prepare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Lots of sorting and packing things up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Begin robust recruitment exercise for an experienced KS2 Teacher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Children’s safety is our number 1 priority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Flexibility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Patience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Close liaison between school and project manager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Keep disruption to a minimum by planning ahead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4739329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E3CBBF9-026F-43BE-8500-EDE8FBB560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1877214"/>
              </p:ext>
            </p:extLst>
          </p:nvPr>
        </p:nvGraphicFramePr>
        <p:xfrm>
          <a:off x="7969542" y="1388303"/>
          <a:ext cx="3406365" cy="4435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6365">
                  <a:extLst>
                    <a:ext uri="{9D8B030D-6E8A-4147-A177-3AD203B41FA5}">
                      <a16:colId xmlns:a16="http://schemas.microsoft.com/office/drawing/2014/main" val="4140012076"/>
                    </a:ext>
                  </a:extLst>
                </a:gridCol>
              </a:tblGrid>
              <a:tr h="472727">
                <a:tc>
                  <a:txBody>
                    <a:bodyPr/>
                    <a:lstStyle/>
                    <a:p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After…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6899629"/>
                  </a:ext>
                </a:extLst>
              </a:tr>
              <a:tr h="3963142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Year 3 will occupy the first class in the new Key Stage 2 block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Surrey are committed to providing adequate classroom space throughout the build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We will all be able to enjoy the new space </a:t>
                      </a: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Wingdings" panose="05000000000000000000" pitchFamily="2" charset="2"/>
                        </a:rPr>
                        <a:t>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7349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15864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766" y="244867"/>
            <a:ext cx="9875520" cy="135636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Playtimes / Lunchtimes</a:t>
            </a:r>
          </a:p>
        </p:txBody>
      </p:sp>
      <p:pic>
        <p:nvPicPr>
          <p:cNvPr id="5" name="Graphic 4" descr="Dance">
            <a:extLst>
              <a:ext uri="{FF2B5EF4-FFF2-40B4-BE49-F238E27FC236}">
                <a16:creationId xmlns:a16="http://schemas.microsoft.com/office/drawing/2014/main" id="{FD7349AD-A262-4FFF-99C2-C79DF8B897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17932" y="465847"/>
            <a:ext cx="914400" cy="914400"/>
          </a:xfrm>
          <a:prstGeom prst="rect">
            <a:avLst/>
          </a:prstGeom>
        </p:spPr>
      </p:pic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1595516"/>
              </p:ext>
            </p:extLst>
          </p:nvPr>
        </p:nvGraphicFramePr>
        <p:xfrm>
          <a:off x="1159668" y="1601227"/>
          <a:ext cx="9872664" cy="4435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72664">
                  <a:extLst>
                    <a:ext uri="{9D8B030D-6E8A-4147-A177-3AD203B41FA5}">
                      <a16:colId xmlns:a16="http://schemas.microsoft.com/office/drawing/2014/main" val="743422230"/>
                    </a:ext>
                  </a:extLst>
                </a:gridCol>
              </a:tblGrid>
              <a:tr h="472727">
                <a:tc>
                  <a:txBody>
                    <a:bodyPr/>
                    <a:lstStyle/>
                    <a:p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Staggered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822786"/>
                  </a:ext>
                </a:extLst>
              </a:tr>
              <a:tr h="3963142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Playtimes will be staggered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Lunchtime in the hall will be staggered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Reception and Year 1 will use the play area at the front of the school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Older year groups will use the back playground at staggered times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4739329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80D6DA98-49FD-4281-9149-C05E330239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9512" y="3615655"/>
            <a:ext cx="3788420" cy="235432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DFCB89D-FE77-49DC-8B5C-10F81A042E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43413" y="3615654"/>
            <a:ext cx="3819076" cy="235433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853317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766" y="244867"/>
            <a:ext cx="9875520" cy="135636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PE</a:t>
            </a:r>
          </a:p>
        </p:txBody>
      </p:sp>
      <p:pic>
        <p:nvPicPr>
          <p:cNvPr id="5" name="Graphic 4" descr="Bus">
            <a:extLst>
              <a:ext uri="{FF2B5EF4-FFF2-40B4-BE49-F238E27FC236}">
                <a16:creationId xmlns:a16="http://schemas.microsoft.com/office/drawing/2014/main" id="{22D80468-1845-4A70-B844-7C50FC401D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80834" y="465847"/>
            <a:ext cx="914400" cy="914400"/>
          </a:xfrm>
          <a:prstGeom prst="rect">
            <a:avLst/>
          </a:prstGeom>
        </p:spPr>
      </p:pic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210369"/>
              </p:ext>
            </p:extLst>
          </p:nvPr>
        </p:nvGraphicFramePr>
        <p:xfrm>
          <a:off x="1159668" y="1601227"/>
          <a:ext cx="9875520" cy="4371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75520">
                  <a:extLst>
                    <a:ext uri="{9D8B030D-6E8A-4147-A177-3AD203B41FA5}">
                      <a16:colId xmlns:a16="http://schemas.microsoft.com/office/drawing/2014/main" val="743422230"/>
                    </a:ext>
                  </a:extLst>
                </a:gridCol>
              </a:tblGrid>
              <a:tr h="472727">
                <a:tc>
                  <a:txBody>
                    <a:bodyPr/>
                    <a:lstStyle/>
                    <a:p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822786"/>
                  </a:ext>
                </a:extLst>
              </a:tr>
              <a:tr h="3899217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800" i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Curriculum – amount of PE KS1 / KS2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800" i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Use our new Multi Use Games Area (MUGA)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800" i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Increase Sports Coach hours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800" i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Negotiating with Salesian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800" i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Short term borrow a mini bus from another school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800" i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Long term buy our own mini bus (lots of fundraising &amp; help from parents!!)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47393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66988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766" y="244867"/>
            <a:ext cx="9875520" cy="135636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Traffic!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7105055"/>
              </p:ext>
            </p:extLst>
          </p:nvPr>
        </p:nvGraphicFramePr>
        <p:xfrm>
          <a:off x="1159668" y="1601227"/>
          <a:ext cx="9875520" cy="4371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75520">
                  <a:extLst>
                    <a:ext uri="{9D8B030D-6E8A-4147-A177-3AD203B41FA5}">
                      <a16:colId xmlns:a16="http://schemas.microsoft.com/office/drawing/2014/main" val="743422230"/>
                    </a:ext>
                  </a:extLst>
                </a:gridCol>
              </a:tblGrid>
              <a:tr h="472727">
                <a:tc>
                  <a:txBody>
                    <a:bodyPr/>
                    <a:lstStyle/>
                    <a:p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We’re all in this together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822786"/>
                  </a:ext>
                </a:extLst>
              </a:tr>
              <a:tr h="3899217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800" i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Encourage walking / cycling to school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800" i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Staggered start and finish times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800" i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Park &amp; Stride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800" i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Early Birds available to children with a sibling at St Ann’s Heath Junior School from 8.15am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800" i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Traffic management resulting from surveys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47393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3279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766" y="244867"/>
            <a:ext cx="9875520" cy="135636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QUESTIONS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5942321"/>
              </p:ext>
            </p:extLst>
          </p:nvPr>
        </p:nvGraphicFramePr>
        <p:xfrm>
          <a:off x="1159668" y="1601227"/>
          <a:ext cx="9875520" cy="4371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75520">
                  <a:extLst>
                    <a:ext uri="{9D8B030D-6E8A-4147-A177-3AD203B41FA5}">
                      <a16:colId xmlns:a16="http://schemas.microsoft.com/office/drawing/2014/main" val="743422230"/>
                    </a:ext>
                  </a:extLst>
                </a:gridCol>
              </a:tblGrid>
              <a:tr h="472727">
                <a:tc>
                  <a:txBody>
                    <a:bodyPr/>
                    <a:lstStyle/>
                    <a:p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822786"/>
                  </a:ext>
                </a:extLst>
              </a:tr>
              <a:tr h="38992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4400" i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Do you have any other questions…?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447393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4244397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55885775_Student does teacher does_v2.potx" id="{618315E5-C348-40CF-AD40-05C2F7C13378}" vid="{0C991BBE-F1C3-4926-9687-DBEAAE8C923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9B27744-7857-4992-B755-05855FC591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D6CA70E-ED75-4FF0-A862-8EF12B737755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71af3243-3dd4-4a8d-8c0d-dd76da1f02a5"/>
    <ds:schemaRef ds:uri="http://purl.org/dc/dcmitype/"/>
    <ds:schemaRef ds:uri="http://schemas.microsoft.com/office/infopath/2007/PartnerControls"/>
    <ds:schemaRef ds:uri="16c05727-aa75-4e4a-9b5f-8a80a1165891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ABF1ABED-93B7-45AC-A513-2CB1FF159AF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Student does, teacher does</Template>
  <TotalTime>0</TotalTime>
  <Words>686</Words>
  <Application>Microsoft Office PowerPoint</Application>
  <PresentationFormat>Widescreen</PresentationFormat>
  <Paragraphs>78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Calibri</vt:lpstr>
      <vt:lpstr>Corbel</vt:lpstr>
      <vt:lpstr>Rockwell</vt:lpstr>
      <vt:lpstr>Tahoma</vt:lpstr>
      <vt:lpstr>Wingdings</vt:lpstr>
      <vt:lpstr>Basis</vt:lpstr>
      <vt:lpstr>Meadowcroft Primary School</vt:lpstr>
      <vt:lpstr>Welcome from Mrs Underwood</vt:lpstr>
      <vt:lpstr>Where Are We Up To?</vt:lpstr>
      <vt:lpstr>What Does That All Mean?</vt:lpstr>
      <vt:lpstr>What Are My Options for Year 3?</vt:lpstr>
      <vt:lpstr>The Building Work</vt:lpstr>
      <vt:lpstr>Logistics!</vt:lpstr>
      <vt:lpstr>Playtimes / Lunchtimes</vt:lpstr>
      <vt:lpstr>PE</vt:lpstr>
      <vt:lpstr>Traffic!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2023-09-26T10:53:16Z</dcterms:created>
  <dcterms:modified xsi:type="dcterms:W3CDTF">2023-10-06T13:59:05Z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